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AAE58-AB9E-4B9B-9E51-4B8811B3BC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F8AF27-D636-4863-AFBF-70BF8AAB0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9E495-409A-4207-8413-8F76DCCFF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ED8A0-C873-49BB-A534-4B7147C81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3BBD4-8E46-4A61-8A01-88D57DAED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37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CA2FC-8275-420B-B65F-0CDA65192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3D8AC1-9196-4A57-9C59-F85DEA7D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ADBC7-AD05-49D2-828C-D48CB2BE1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30EDE-9156-4722-9BA8-7E90B47E2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82C78-8076-4C31-B136-C8727211D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6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92AE1E-AD26-4964-AD29-D170740C0E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C98569-92BD-4F52-A638-9D56C8C2F3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6FA2B-48B4-4059-B469-578DC7E2E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57635-1245-4F9B-ADF2-FE5B3BD84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5014F-9F49-4694-914C-513ED6F9B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637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89674-A3E0-4E68-9F49-9A5C05D6B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223E2-F69C-4940-A0BB-EE3EBB192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7F0EA-8A78-48FF-9B5A-A4418AE5A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6D4C3-6208-46F5-97FE-F7B9629AC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90F3C-6E59-4BC7-A991-2C99C62BB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88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507A0-0713-4921-A14F-39ABC0559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39FA8-83D4-40A3-9F67-7509475AD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FB0B0-BEB7-4ABB-9E12-2E3E2C416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6866A-FBFD-43E6-BBEB-15BFAFF16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A9FC1-EEB9-460C-A85C-1654C6587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76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229CC-E96E-4B8F-8EF6-7E214ED5B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784CB-A401-4FE2-8B07-DAD30E748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A18DC6-9588-4795-9646-8CC84EBA6C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CEDA1-52FC-4669-AA53-92C2F241F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6603A4-F261-4BAB-B715-FD24B8EDA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95F515-3D40-4DDC-871D-41BCB869F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773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F09E7-17DA-4DDA-BE94-FBE970CDB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84A3B1-7815-44E7-81E2-8D14CEB63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E9105A-3C92-4130-9560-F7457486D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D5998B-5F2A-47EC-AFCB-7319E7FF44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7EC467-3D70-4B72-B9E5-5185B5CBEF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5B6B03-1A4F-454E-BBEF-ACDFCFE0F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EC1053-30DE-4AA6-8973-D35119193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D6E13D-F702-493C-87CF-D2428A5F2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60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E7448-45AD-4F24-9CE2-EDC61F148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7653E6-1FF8-4FEC-BAB5-7995CB953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108DB8-B729-40C1-A0A4-87EF95382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387B6C-4669-4CC7-9E4D-D6D29E82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48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F419B8-9617-4F9C-9D1F-24F38E698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74AC85-8018-47EE-B429-7CB194AC7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0B8DA-C293-4FC3-BD89-52F43EA1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585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CAAD4-D396-4E81-94CE-321EC8982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96C31-B9A7-48CA-AAB8-EA82AF376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8EAB32-79EA-4EBD-8255-EB7248096D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ECAD6-EF88-4F96-897F-1E3E28BE5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1B6EE1-E5E8-49AE-B4C0-940D447B0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FDAA40-F7CA-47F5-879D-C0AFDE964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632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F9073-7E61-4598-B8B0-D0EA05F55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070E31-1182-4BF7-9263-FDC3BA6A5C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601133-5CD1-4DBE-99C2-177C683B4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EC08EA-D2B2-4669-8451-CD450D81D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20C339-47F1-451B-9157-B68FDE278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701CD-70AE-493A-BE6E-09DCC21A2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012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52573E-BC34-49AC-B75B-A2D95C8E5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42BC3-F011-4966-BB6D-A339B87058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4272D-ECEB-49B4-A413-B44A969E0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889CE-0BD5-4E2F-8097-7851A5B53002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43473-2A58-4AD1-BF7E-8653648638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A5E27-0406-4DF9-8DBB-1DAAF1DB8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D64D5-94FA-4A22-A006-B90583FD3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03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tif"/><Relationship Id="rId4" Type="http://schemas.openxmlformats.org/officeDocument/2006/relationships/image" Target="../media/image1.jp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3.mp4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DDEF06E-23BE-4652-9D01-6D6BE080B7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66" t="22374" r="13726" b="9589"/>
          <a:stretch/>
        </p:blipFill>
        <p:spPr>
          <a:xfrm>
            <a:off x="9178629" y="0"/>
            <a:ext cx="3013371" cy="23050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7C6C98-8BDA-48E7-8E27-2EECF81C84BE}"/>
              </a:ext>
            </a:extLst>
          </p:cNvPr>
          <p:cNvSpPr txBox="1"/>
          <p:nvPr/>
        </p:nvSpPr>
        <p:spPr>
          <a:xfrm>
            <a:off x="9633322" y="1616716"/>
            <a:ext cx="2301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Planetary Lander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E4753B4-B89B-4F6E-A16F-5183134242DB}"/>
              </a:ext>
            </a:extLst>
          </p:cNvPr>
          <p:cNvGrpSpPr/>
          <p:nvPr/>
        </p:nvGrpSpPr>
        <p:grpSpPr>
          <a:xfrm>
            <a:off x="9528051" y="2105025"/>
            <a:ext cx="2512044" cy="2109530"/>
            <a:chOff x="5502925" y="4154519"/>
            <a:chExt cx="2512044" cy="2109530"/>
          </a:xfrm>
        </p:grpSpPr>
        <p:pic>
          <p:nvPicPr>
            <p:cNvPr id="6" name="Picture 5" descr="Full_Antenna_Isometric.tif">
              <a:extLst>
                <a:ext uri="{FF2B5EF4-FFF2-40B4-BE49-F238E27FC236}">
                  <a16:creationId xmlns:a16="http://schemas.microsoft.com/office/drawing/2014/main" id="{0406C818-29D9-4F5F-8BD3-15DD37F954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89" t="9926" r="19188" b="28831"/>
            <a:stretch/>
          </p:blipFill>
          <p:spPr>
            <a:xfrm>
              <a:off x="5502925" y="4154519"/>
              <a:ext cx="2512044" cy="1974993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758CD93-425F-405D-963C-1CD4F71A24CB}"/>
                </a:ext>
              </a:extLst>
            </p:cNvPr>
            <p:cNvSpPr txBox="1"/>
            <p:nvPr/>
          </p:nvSpPr>
          <p:spPr>
            <a:xfrm>
              <a:off x="5746041" y="5940884"/>
              <a:ext cx="202581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>
                  <a:latin typeface="Arial"/>
                  <a:cs typeface="Arial"/>
                </a:rPr>
                <a:t>Deployable Antenna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2CBCB705-D856-4C7B-93C0-5B39BD214F6A}"/>
              </a:ext>
            </a:extLst>
          </p:cNvPr>
          <p:cNvSpPr txBox="1">
            <a:spLocks/>
          </p:cNvSpPr>
          <p:nvPr/>
        </p:nvSpPr>
        <p:spPr>
          <a:xfrm>
            <a:off x="-706333" y="-638906"/>
            <a:ext cx="10477500" cy="1246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Tensegrity Systems </a:t>
            </a:r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Stable network of axially loaded bars and strings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64FBD0-2D56-4F7F-9326-283E0429B1A8}"/>
              </a:ext>
            </a:extLst>
          </p:cNvPr>
          <p:cNvSpPr txBox="1"/>
          <p:nvPr/>
        </p:nvSpPr>
        <p:spPr>
          <a:xfrm>
            <a:off x="13525" y="594313"/>
            <a:ext cx="904209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Minimal mass: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 all the members are axially loaded, there is no bending in the material,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results in mass- efficient designs. Minimum mass for the 5 fundamental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structural loading.</a:t>
            </a:r>
          </a:p>
          <a:p>
            <a:pPr marL="342900" indent="-342900">
              <a:buFontTx/>
              <a:buAutoNum type="arabicPeriod"/>
            </a:pPr>
            <a:r>
              <a:rPr lang="en-US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Reliable dynamic models: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one-dimensional loading condition of each member leads to very accurate models of both static and dynamic models.</a:t>
            </a:r>
          </a:p>
          <a:p>
            <a:pPr marL="342900" indent="-342900">
              <a:buAutoNum type="arabicPeriod"/>
            </a:pPr>
            <a:r>
              <a:rPr lang="en-US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Mimics biological movement: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Energy and mass efficient designs from evolution which mimics animal movement by pulling strings (tendons), putting rigid bones (bars) in compression, rather than using toque motors at joints. </a:t>
            </a:r>
          </a:p>
          <a:p>
            <a:pPr marL="342900" indent="-342900">
              <a:buAutoNum type="arabicPeriod"/>
            </a:pPr>
            <a:r>
              <a:rPr lang="en-US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Adjustable compliance: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It can change its stiffness without changing its external shape and can also change it shape without changing its stiffness. Ideal for designing soft robots. </a:t>
            </a:r>
          </a:p>
          <a:p>
            <a:pPr marL="342900" indent="-342900">
              <a:buAutoNum type="arabicPeriod"/>
            </a:pPr>
            <a:r>
              <a:rPr lang="en-US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Distributed sensing and actuation: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Each of the tensile members can serve as sensors and actuators. </a:t>
            </a:r>
          </a:p>
          <a:p>
            <a:pPr marL="342900" indent="-342900">
              <a:buAutoNum type="arabicPeriod"/>
            </a:pPr>
            <a:r>
              <a:rPr lang="en-US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hysteresis within the structure: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Prestress can prevent load reversals which cause hysteresis, a major challenge to precision control. </a:t>
            </a:r>
          </a:p>
          <a:p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8E85C24-DC89-4C6F-9814-10D6D8D9727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5172"/>
          <a:stretch/>
        </p:blipFill>
        <p:spPr>
          <a:xfrm>
            <a:off x="5164066" y="4416682"/>
            <a:ext cx="1300761" cy="169126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2F28991-3E52-47BF-B0EE-55F7516F20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2663" y="4389273"/>
            <a:ext cx="2581275" cy="174307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3DB7479-03D0-4996-8B1C-A00DB08252F2}"/>
              </a:ext>
            </a:extLst>
          </p:cNvPr>
          <p:cNvSpPr txBox="1"/>
          <p:nvPr/>
        </p:nvSpPr>
        <p:spPr>
          <a:xfrm>
            <a:off x="2652663" y="6191250"/>
            <a:ext cx="38619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/>
                <a:cs typeface="Arial"/>
              </a:rPr>
              <a:t>Deployable Mast to support solar arrays on</a:t>
            </a:r>
          </a:p>
          <a:p>
            <a:r>
              <a:rPr lang="en-US" sz="1400" b="1" dirty="0">
                <a:latin typeface="Arial"/>
                <a:cs typeface="Arial"/>
              </a:rPr>
              <a:t> ISS (</a:t>
            </a:r>
            <a:r>
              <a:rPr lang="en-US" sz="1600" b="0" i="0" u="none" strike="noStrike" baseline="0" dirty="0">
                <a:solidFill>
                  <a:srgbClr val="231F20"/>
                </a:solidFill>
                <a:latin typeface="CMR10"/>
              </a:rPr>
              <a:t>AEC-Able Engineering Company, Inc.</a:t>
            </a:r>
            <a:r>
              <a:rPr lang="en-US" sz="1400" b="1" dirty="0">
                <a:latin typeface="Arial"/>
                <a:cs typeface="Arial"/>
              </a:rPr>
              <a:t>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6B09D90-111C-4646-AE1F-7D0E424A27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20270" y="4416682"/>
            <a:ext cx="2728198" cy="107924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D989BB2-9C33-4F98-ADDC-C8F12417836F}"/>
              </a:ext>
            </a:extLst>
          </p:cNvPr>
          <p:cNvSpPr txBox="1"/>
          <p:nvPr/>
        </p:nvSpPr>
        <p:spPr>
          <a:xfrm>
            <a:off x="-22626" y="5523334"/>
            <a:ext cx="64198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231F20"/>
                </a:solidFill>
                <a:latin typeface="CMR10"/>
              </a:rPr>
              <a:t>D</a:t>
            </a:r>
            <a:r>
              <a:rPr lang="en-US" sz="1600" b="1" i="0" u="none" strike="noStrike" baseline="0" dirty="0">
                <a:solidFill>
                  <a:srgbClr val="231F20"/>
                </a:solidFill>
                <a:latin typeface="CMR10"/>
              </a:rPr>
              <a:t>eployable reflector antenna</a:t>
            </a:r>
          </a:p>
          <a:p>
            <a:pPr algn="l"/>
            <a:r>
              <a:rPr lang="en-US" sz="1600" b="0" i="0" u="none" strike="noStrike" baseline="0" dirty="0">
                <a:solidFill>
                  <a:srgbClr val="231F20"/>
                </a:solidFill>
                <a:latin typeface="CMR10"/>
              </a:rPr>
              <a:t>(M. W. Thomson and </a:t>
            </a:r>
          </a:p>
          <a:p>
            <a:pPr algn="l"/>
            <a:r>
              <a:rPr lang="en-US" sz="1600" b="0" i="0" u="none" strike="noStrike" baseline="0" dirty="0">
                <a:solidFill>
                  <a:srgbClr val="231F20"/>
                </a:solidFill>
                <a:latin typeface="CMR10"/>
              </a:rPr>
              <a:t>TRW Astro Aerospace</a:t>
            </a:r>
            <a:r>
              <a:rPr lang="en-US" sz="1600" dirty="0">
                <a:solidFill>
                  <a:srgbClr val="231F20"/>
                </a:solidFill>
                <a:latin typeface="CMR10"/>
              </a:rPr>
              <a:t>)</a:t>
            </a:r>
            <a:endParaRPr lang="en-US" sz="1600" dirty="0"/>
          </a:p>
        </p:txBody>
      </p:sp>
      <p:pic>
        <p:nvPicPr>
          <p:cNvPr id="20" name="Armstow">
            <a:hlinkClick r:id="" action="ppaction://media"/>
            <a:extLst>
              <a:ext uri="{FF2B5EF4-FFF2-40B4-BE49-F238E27FC236}">
                <a16:creationId xmlns:a16="http://schemas.microsoft.com/office/drawing/2014/main" id="{2D332778-7930-4BD2-838A-216C1586C0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l="23399" t="8007" r="28919" b="19570"/>
          <a:stretch/>
        </p:blipFill>
        <p:spPr>
          <a:xfrm>
            <a:off x="7765366" y="4198995"/>
            <a:ext cx="3842309" cy="32827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B1F9CD-6282-4BE2-907B-442BF9D1DC05}"/>
              </a:ext>
            </a:extLst>
          </p:cNvPr>
          <p:cNvSpPr txBox="1"/>
          <p:nvPr/>
        </p:nvSpPr>
        <p:spPr>
          <a:xfrm>
            <a:off x="8135321" y="4384460"/>
            <a:ext cx="25499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latin typeface="Arial"/>
                <a:cs typeface="Arial"/>
              </a:rPr>
              <a:t>Deployable Lunar Tower </a:t>
            </a:r>
          </a:p>
          <a:p>
            <a:r>
              <a:rPr lang="en-US" sz="1500" b="1" dirty="0">
                <a:latin typeface="Arial"/>
                <a:cs typeface="Arial"/>
              </a:rPr>
              <a:t>/ Deformable Robotic Arm</a:t>
            </a:r>
          </a:p>
        </p:txBody>
      </p:sp>
    </p:spTree>
    <p:extLst>
      <p:ext uri="{BB962C8B-B14F-4D97-AF65-F5344CB8AC3E}">
        <p14:creationId xmlns:p14="http://schemas.microsoft.com/office/powerpoint/2010/main" val="2922760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66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70" y="-168111"/>
            <a:ext cx="3657600" cy="1038261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Tensegrity Systems</a:t>
            </a:r>
          </a:p>
        </p:txBody>
      </p:sp>
      <p:pic>
        <p:nvPicPr>
          <p:cNvPr id="4" name="1">
            <a:hlinkClick r:id="" action="ppaction://media"/>
            <a:extLst>
              <a:ext uri="{FF2B5EF4-FFF2-40B4-BE49-F238E27FC236}">
                <a16:creationId xmlns:a16="http://schemas.microsoft.com/office/drawing/2014/main" id="{4F601E56-BE48-4DCF-8C07-33C75EAAB7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36137" t="8135" r="34121" b="2532"/>
          <a:stretch>
            <a:fillRect/>
          </a:stretch>
        </p:blipFill>
        <p:spPr>
          <a:xfrm>
            <a:off x="8874653" y="74331"/>
            <a:ext cx="3296034" cy="5568751"/>
          </a:xfrm>
          <a:prstGeom prst="rect">
            <a:avLst/>
          </a:prstGeom>
        </p:spPr>
      </p:pic>
      <p:sp>
        <p:nvSpPr>
          <p:cNvPr id="162" name="TextBox 161">
            <a:extLst>
              <a:ext uri="{FF2B5EF4-FFF2-40B4-BE49-F238E27FC236}">
                <a16:creationId xmlns:a16="http://schemas.microsoft.com/office/drawing/2014/main" id="{C3348BA7-D6BD-4997-9026-6FB4CED85A66}"/>
              </a:ext>
            </a:extLst>
          </p:cNvPr>
          <p:cNvSpPr txBox="1"/>
          <p:nvPr/>
        </p:nvSpPr>
        <p:spPr>
          <a:xfrm>
            <a:off x="9677556" y="5541016"/>
            <a:ext cx="2301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Planetary Lander</a:t>
            </a:r>
          </a:p>
        </p:txBody>
      </p:sp>
      <p:pic>
        <p:nvPicPr>
          <p:cNvPr id="163" name="Picture 162">
            <a:extLst>
              <a:ext uri="{FF2B5EF4-FFF2-40B4-BE49-F238E27FC236}">
                <a16:creationId xmlns:a16="http://schemas.microsoft.com/office/drawing/2014/main" id="{2055E367-841A-425C-8235-BAD5F0E247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2682" y="740567"/>
            <a:ext cx="5001558" cy="4176713"/>
          </a:xfrm>
          <a:prstGeom prst="rect">
            <a:avLst/>
          </a:prstGeom>
        </p:spPr>
      </p:pic>
      <p:sp>
        <p:nvSpPr>
          <p:cNvPr id="165" name="TextBox 164">
            <a:extLst>
              <a:ext uri="{FF2B5EF4-FFF2-40B4-BE49-F238E27FC236}">
                <a16:creationId xmlns:a16="http://schemas.microsoft.com/office/drawing/2014/main" id="{50AA5F64-378D-4044-8425-332382A0E65C}"/>
              </a:ext>
            </a:extLst>
          </p:cNvPr>
          <p:cNvSpPr txBox="1"/>
          <p:nvPr/>
        </p:nvSpPr>
        <p:spPr>
          <a:xfrm>
            <a:off x="760214" y="4821610"/>
            <a:ext cx="3842309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231F20"/>
                </a:solidFill>
                <a:latin typeface="CMR10"/>
              </a:rPr>
              <a:t>D</a:t>
            </a:r>
            <a:r>
              <a:rPr lang="en-US" b="1" i="0" u="none" strike="noStrike" baseline="0" dirty="0">
                <a:solidFill>
                  <a:srgbClr val="231F20"/>
                </a:solidFill>
                <a:latin typeface="CMR10"/>
              </a:rPr>
              <a:t>eployable reflector antenna</a:t>
            </a:r>
          </a:p>
          <a:p>
            <a:pPr algn="ctr"/>
            <a:r>
              <a:rPr lang="en-US" sz="1400" b="0" i="0" u="none" strike="noStrike" baseline="0" dirty="0">
                <a:solidFill>
                  <a:srgbClr val="231F20"/>
                </a:solidFill>
                <a:latin typeface="CMR10"/>
              </a:rPr>
              <a:t>(</a:t>
            </a:r>
            <a:r>
              <a:rPr lang="en-US" sz="1600" b="0" i="0" u="none" strike="noStrike" baseline="0" dirty="0">
                <a:solidFill>
                  <a:srgbClr val="231F20"/>
                </a:solidFill>
                <a:latin typeface="CMR10"/>
              </a:rPr>
              <a:t>Z. You and S. Pellegrino </a:t>
            </a:r>
            <a:r>
              <a:rPr lang="en-US" sz="1400" b="0" i="0" u="none" strike="noStrike" baseline="0" dirty="0">
                <a:solidFill>
                  <a:srgbClr val="231F20"/>
                </a:solidFill>
                <a:latin typeface="CMR10"/>
              </a:rPr>
              <a:t>(</a:t>
            </a:r>
            <a:r>
              <a:rPr lang="en-US" sz="1400" b="0" i="0" u="none" strike="noStrike" baseline="0" dirty="0" err="1">
                <a:solidFill>
                  <a:srgbClr val="231F20"/>
                </a:solidFill>
                <a:latin typeface="CMR10"/>
              </a:rPr>
              <a:t>CALTech</a:t>
            </a:r>
            <a:r>
              <a:rPr lang="en-US" sz="1400" b="0" i="0" u="none" strike="noStrike" baseline="0" dirty="0">
                <a:solidFill>
                  <a:srgbClr val="231F20"/>
                </a:solidFill>
                <a:latin typeface="CMR10"/>
              </a:rPr>
              <a:t>)</a:t>
            </a:r>
            <a:r>
              <a:rPr lang="en-US" sz="1400" dirty="0">
                <a:solidFill>
                  <a:srgbClr val="231F20"/>
                </a:solidFill>
                <a:latin typeface="CMR10"/>
              </a:rPr>
              <a:t>)</a:t>
            </a:r>
            <a:endParaRPr lang="en-US" sz="1400" dirty="0"/>
          </a:p>
        </p:txBody>
      </p:sp>
      <p:pic>
        <p:nvPicPr>
          <p:cNvPr id="9" name="t2d1_tower">
            <a:hlinkClick r:id="" action="ppaction://media"/>
            <a:extLst>
              <a:ext uri="{FF2B5EF4-FFF2-40B4-BE49-F238E27FC236}">
                <a16:creationId xmlns:a16="http://schemas.microsoft.com/office/drawing/2014/main" id="{D19DF727-FC63-4CF3-82AD-4E77DE506DB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52432" y="333581"/>
            <a:ext cx="26924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38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11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16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234</Words>
  <Application>Microsoft Office PowerPoint</Application>
  <PresentationFormat>Widescreen</PresentationFormat>
  <Paragraphs>20</Paragraphs>
  <Slides>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CMR10</vt:lpstr>
      <vt:lpstr>Times New Roman</vt:lpstr>
      <vt:lpstr>Office Theme</vt:lpstr>
      <vt:lpstr>PowerPoint Presentation</vt:lpstr>
      <vt:lpstr>Tensegrity Systems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Goyal, Raman</dc:creator>
  <cp:lastModifiedBy>Goyal, Raman</cp:lastModifiedBy>
  <cp:revision>32</cp:revision>
  <dcterms:created xsi:type="dcterms:W3CDTF">2021-01-12T16:04:54Z</dcterms:created>
  <dcterms:modified xsi:type="dcterms:W3CDTF">2021-01-14T14:21:13Z</dcterms:modified>
</cp:coreProperties>
</file>

<file path=docProps/thumbnail.jpeg>
</file>